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05"/>
  </p:normalViewPr>
  <p:slideViewPr>
    <p:cSldViewPr snapToGrid="0" snapToObjects="1">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5E8B27-6ACA-274D-87E3-4826E8BAB8D7}"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2327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E8B27-6ACA-274D-87E3-4826E8BAB8D7}"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44761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E8B27-6ACA-274D-87E3-4826E8BAB8D7}"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4913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E8B27-6ACA-274D-87E3-4826E8BAB8D7}"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66004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E8B27-6ACA-274D-87E3-4826E8BAB8D7}"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30408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E8B27-6ACA-274D-87E3-4826E8BAB8D7}"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88767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E8B27-6ACA-274D-87E3-4826E8BAB8D7}"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31004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E8B27-6ACA-274D-87E3-4826E8BAB8D7}"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87430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E8B27-6ACA-274D-87E3-4826E8BAB8D7}"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209132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E8B27-6ACA-274D-87E3-4826E8BAB8D7}"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07645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E8B27-6ACA-274D-87E3-4826E8BAB8D7}"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8B7F7-CFC4-FC43-83FA-924DC2B686D1}" type="slidenum">
              <a:rPr lang="en-US" smtClean="0"/>
              <a:t>‹#›</a:t>
            </a:fld>
            <a:endParaRPr lang="en-US"/>
          </a:p>
        </p:txBody>
      </p:sp>
    </p:spTree>
    <p:extLst>
      <p:ext uri="{BB962C8B-B14F-4D97-AF65-F5344CB8AC3E}">
        <p14:creationId xmlns:p14="http://schemas.microsoft.com/office/powerpoint/2010/main" val="164178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E8B27-6ACA-274D-87E3-4826E8BAB8D7}" type="datetimeFigureOut">
              <a:rPr lang="en-US" smtClean="0"/>
              <a:t>6/28/2021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8B7F7-CFC4-FC43-83FA-924DC2B686D1}" type="slidenum">
              <a:rPr lang="en-US" smtClean="0"/>
              <a:t>‹#›</a:t>
            </a:fld>
            <a:endParaRPr lang="en-US"/>
          </a:p>
        </p:txBody>
      </p:sp>
    </p:spTree>
    <p:extLst>
      <p:ext uri="{BB962C8B-B14F-4D97-AF65-F5344CB8AC3E}">
        <p14:creationId xmlns:p14="http://schemas.microsoft.com/office/powerpoint/2010/main" val="192037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esheet@cherryprofessional.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mailto:timesheet@cherryprofessional.co.uk"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www.nowpensions.com/"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3753" cy="4298306"/>
          </a:xfrm>
          <a:prstGeom prst="rect">
            <a:avLst/>
          </a:prstGeom>
        </p:spPr>
      </p:pic>
      <p:sp>
        <p:nvSpPr>
          <p:cNvPr id="3" name="Subtitle 2"/>
          <p:cNvSpPr>
            <a:spLocks noGrp="1"/>
          </p:cNvSpPr>
          <p:nvPr>
            <p:ph type="subTitle" idx="1"/>
          </p:nvPr>
        </p:nvSpPr>
        <p:spPr>
          <a:xfrm>
            <a:off x="1519876" y="3864597"/>
            <a:ext cx="9144000" cy="1871040"/>
          </a:xfrm>
        </p:spPr>
        <p:txBody>
          <a:bodyPr vert="horz" lIns="91440" tIns="45720" rIns="91440" bIns="45720" rtlCol="0" anchor="t">
            <a:normAutofit fontScale="85000" lnSpcReduction="10000"/>
          </a:bodyPr>
          <a:lstStyle/>
          <a:p>
            <a:r>
              <a:rPr lang="en-US" sz="5700" dirty="0">
                <a:solidFill>
                  <a:srgbClr val="FF2F92"/>
                </a:solidFill>
                <a:latin typeface="Aktiv Grotesk Trial Thin" charset="0"/>
                <a:ea typeface="Aktiv Grotesk Trial Thin" charset="0"/>
                <a:cs typeface="Aktiv Grotesk Trial Thin" charset="0"/>
              </a:rPr>
              <a:t>Temporary Worker Welcome Pack </a:t>
            </a:r>
          </a:p>
          <a:p>
            <a:r>
              <a:rPr lang="en-US" sz="5700" dirty="0">
                <a:solidFill>
                  <a:srgbClr val="FF2F92"/>
                </a:solidFill>
                <a:latin typeface="Aktiv Grotesk Trial Thin" charset="0"/>
                <a:ea typeface="Aktiv Grotesk Trial Thin" charset="0"/>
                <a:cs typeface="Aktiv Grotesk Trial Thin" charset="0"/>
              </a:rPr>
              <a:t>FAQs</a:t>
            </a:r>
          </a:p>
          <a:p>
            <a:endParaRPr lang="en-US" sz="3600" dirty="0">
              <a:solidFill>
                <a:srgbClr val="FF2F92"/>
              </a:solidFill>
              <a:latin typeface="Aktiv Grotesk Trial Thin" charset="0"/>
              <a:ea typeface="Aktiv Grotesk Trial Thin" charset="0"/>
              <a:cs typeface="Aktiv Grotesk Trial Thin" charset="0"/>
            </a:endParaRPr>
          </a:p>
        </p:txBody>
      </p:sp>
      <p:sp>
        <p:nvSpPr>
          <p:cNvPr id="4" name="TextBox 3">
            <a:extLst>
              <a:ext uri="{FF2B5EF4-FFF2-40B4-BE49-F238E27FC236}">
                <a16:creationId xmlns:a16="http://schemas.microsoft.com/office/drawing/2014/main" id="{5E193268-8DA8-4968-9D53-DB08450546F9}"/>
              </a:ext>
            </a:extLst>
          </p:cNvPr>
          <p:cNvSpPr txBox="1"/>
          <p:nvPr/>
        </p:nvSpPr>
        <p:spPr>
          <a:xfrm>
            <a:off x="1248206" y="5420669"/>
            <a:ext cx="9687339" cy="923330"/>
          </a:xfrm>
          <a:prstGeom prst="rect">
            <a:avLst/>
          </a:prstGeom>
          <a:noFill/>
        </p:spPr>
        <p:txBody>
          <a:bodyPr wrap="square" rtlCol="0">
            <a:spAutoFit/>
          </a:bodyPr>
          <a:lstStyle/>
          <a:p>
            <a:r>
              <a:rPr lang="en-GB" dirty="0"/>
              <a:t>This pack contains the answers to our most frequently asked questions. If you need any more help then please get in touch with us at </a:t>
            </a:r>
            <a:r>
              <a:rPr lang="en-GB" dirty="0">
                <a:hlinkClick r:id="rId3"/>
              </a:rPr>
              <a:t>timesheet@cherryprofessional.co.uk</a:t>
            </a:r>
            <a:r>
              <a:rPr lang="en-GB" dirty="0"/>
              <a:t> or call us on 0115 9222240. </a:t>
            </a:r>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49792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36141" cy="6729413"/>
          </a:xfrm>
        </p:spPr>
      </p:pic>
      <p:sp>
        <p:nvSpPr>
          <p:cNvPr id="2" name="Title 1"/>
          <p:cNvSpPr>
            <a:spLocks noGrp="1"/>
          </p:cNvSpPr>
          <p:nvPr>
            <p:ph type="title"/>
          </p:nvPr>
        </p:nvSpPr>
        <p:spPr>
          <a:xfrm>
            <a:off x="6329362" y="454421"/>
            <a:ext cx="5448789" cy="5949157"/>
          </a:xfrm>
        </p:spPr>
        <p:txBody>
          <a:bodyPr/>
          <a:lstStyle/>
          <a:p>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250" y="6103732"/>
            <a:ext cx="2162556" cy="499872"/>
          </a:xfrm>
          <a:prstGeom prst="rect">
            <a:avLst/>
          </a:prstGeom>
        </p:spPr>
      </p:pic>
      <p:sp>
        <p:nvSpPr>
          <p:cNvPr id="3" name="TextBox 2">
            <a:extLst>
              <a:ext uri="{FF2B5EF4-FFF2-40B4-BE49-F238E27FC236}">
                <a16:creationId xmlns:a16="http://schemas.microsoft.com/office/drawing/2014/main" id="{4DF1FC21-2F5A-4266-B7A4-9EEAE8D50627}"/>
              </a:ext>
            </a:extLst>
          </p:cNvPr>
          <p:cNvSpPr txBox="1"/>
          <p:nvPr/>
        </p:nvSpPr>
        <p:spPr>
          <a:xfrm>
            <a:off x="569843" y="454421"/>
            <a:ext cx="10243931" cy="6186309"/>
          </a:xfrm>
          <a:prstGeom prst="rect">
            <a:avLst/>
          </a:prstGeom>
          <a:noFill/>
        </p:spPr>
        <p:txBody>
          <a:bodyPr wrap="square" rtlCol="0">
            <a:spAutoFit/>
          </a:bodyPr>
          <a:lstStyle/>
          <a:p>
            <a:r>
              <a:rPr lang="en-GB" b="1" dirty="0"/>
              <a:t>When and where do I send in my timesheet?</a:t>
            </a:r>
          </a:p>
          <a:p>
            <a:r>
              <a:rPr lang="en-GB" dirty="0"/>
              <a:t>When we have set up your account with your bank details, you will receive an email from Simplicity with a log in for the GEMS online timesheet system. </a:t>
            </a:r>
          </a:p>
          <a:p>
            <a:endParaRPr lang="en-GB" b="1" dirty="0"/>
          </a:p>
          <a:p>
            <a:r>
              <a:rPr lang="en-GB" dirty="0"/>
              <a:t>On your last working day of each week you can log in and enter your time for the week. When complete, your line manager will then receive a link to approve the timesheet. The deadline for timesheets to be entered and approved is </a:t>
            </a:r>
            <a:r>
              <a:rPr lang="en-GB" b="1" dirty="0"/>
              <a:t>Monday at 3pm</a:t>
            </a:r>
            <a:r>
              <a:rPr lang="en-GB" dirty="0"/>
              <a:t>. </a:t>
            </a:r>
          </a:p>
          <a:p>
            <a:endParaRPr lang="en-GB" dirty="0"/>
          </a:p>
          <a:p>
            <a:r>
              <a:rPr lang="en-GB" dirty="0"/>
              <a:t>If we don’t have your timesheet by Monday at 3pm your pay will be delayed.  You will not get paid for that weeks work until the next payroll run which will be 1 week later.</a:t>
            </a:r>
          </a:p>
          <a:p>
            <a:endParaRPr lang="en-GB" dirty="0"/>
          </a:p>
          <a:p>
            <a:r>
              <a:rPr lang="en-GB" b="1" dirty="0"/>
              <a:t>How shall I complete my timesheet and have it approved?</a:t>
            </a:r>
          </a:p>
          <a:p>
            <a:r>
              <a:rPr lang="en-GB" dirty="0"/>
              <a:t>Please complete your timesheet in hours and minutes (15 minute increments as a minimum) e.g. 7 hours and 30 minutes would be 7.5.  You must ensure your manager at the company has approved your timesheet otherwise we will not be able to authorise it and pay you.  </a:t>
            </a:r>
          </a:p>
          <a:p>
            <a:endParaRPr lang="en-GB" dirty="0"/>
          </a:p>
          <a:p>
            <a:r>
              <a:rPr lang="en-GB" dirty="0"/>
              <a:t>If your line manager is away then please ensure you find out from the company who will be signing your timesheet in their absence.</a:t>
            </a:r>
          </a:p>
          <a:p>
            <a:r>
              <a:rPr lang="en-GB" dirty="0"/>
              <a:t> </a:t>
            </a:r>
          </a:p>
          <a:p>
            <a:r>
              <a:rPr lang="en-GB" sz="1800" b="1" dirty="0">
                <a:effectLst/>
                <a:ea typeface="Times New Roman" panose="02020603050405020304" pitchFamily="18" charset="0"/>
              </a:rPr>
              <a:t>When will I get paid?</a:t>
            </a:r>
            <a:endParaRPr lang="en-GB" sz="1800" dirty="0">
              <a:effectLst/>
              <a:ea typeface="Times New Roman" panose="02020603050405020304" pitchFamily="18" charset="0"/>
            </a:endParaRPr>
          </a:p>
          <a:p>
            <a:r>
              <a:rPr lang="en-GB" dirty="0">
                <a:ea typeface="Times New Roman" panose="02020603050405020304" pitchFamily="18" charset="0"/>
              </a:rPr>
              <a:t>Y</a:t>
            </a:r>
            <a:r>
              <a:rPr lang="en-GB" sz="1800" dirty="0">
                <a:effectLst/>
                <a:ea typeface="Times New Roman" panose="02020603050405020304" pitchFamily="18" charset="0"/>
              </a:rPr>
              <a:t>ou will send your timesheet in on you last working day of the week and, as long as it is authorised before the deadline, it will get paid the following Friday (1 week later) into your bank account.</a:t>
            </a:r>
            <a:endParaRPr lang="en-GB" dirty="0"/>
          </a:p>
        </p:txBody>
      </p:sp>
    </p:spTree>
    <p:extLst>
      <p:ext uri="{BB962C8B-B14F-4D97-AF65-F5344CB8AC3E}">
        <p14:creationId xmlns:p14="http://schemas.microsoft.com/office/powerpoint/2010/main" val="202936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698796" cy="6858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204" y="0"/>
            <a:ext cx="9698796"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3084" y="6089652"/>
            <a:ext cx="2162556" cy="499872"/>
          </a:xfrm>
          <a:prstGeom prst="rect">
            <a:avLst/>
          </a:prstGeom>
        </p:spPr>
      </p:pic>
      <p:sp>
        <p:nvSpPr>
          <p:cNvPr id="8" name="TextBox 7">
            <a:extLst>
              <a:ext uri="{FF2B5EF4-FFF2-40B4-BE49-F238E27FC236}">
                <a16:creationId xmlns:a16="http://schemas.microsoft.com/office/drawing/2014/main" id="{BAAF52E7-3B95-4D78-B81B-111B7B959B1F}"/>
              </a:ext>
            </a:extLst>
          </p:cNvPr>
          <p:cNvSpPr txBox="1"/>
          <p:nvPr/>
        </p:nvSpPr>
        <p:spPr>
          <a:xfrm>
            <a:off x="561939" y="628252"/>
            <a:ext cx="10927695" cy="5078313"/>
          </a:xfrm>
          <a:prstGeom prst="rect">
            <a:avLst/>
          </a:prstGeom>
          <a:noFill/>
        </p:spPr>
        <p:txBody>
          <a:bodyPr wrap="square">
            <a:spAutoFit/>
          </a:bodyPr>
          <a:lstStyle/>
          <a:p>
            <a:r>
              <a:rPr lang="en-GB" sz="1800" b="1" dirty="0">
                <a:effectLst/>
                <a:ea typeface="Times New Roman" panose="02020603050405020304" pitchFamily="18" charset="0"/>
              </a:rPr>
              <a:t>What about holidays?</a:t>
            </a:r>
            <a:endParaRPr lang="en-GB" sz="1800" dirty="0">
              <a:effectLst/>
              <a:ea typeface="Times New Roman" panose="02020603050405020304" pitchFamily="18" charset="0"/>
            </a:endParaRPr>
          </a:p>
          <a:p>
            <a:r>
              <a:rPr lang="en-GB" sz="1800" dirty="0">
                <a:effectLst/>
                <a:ea typeface="Times New Roman" panose="02020603050405020304" pitchFamily="18" charset="0"/>
              </a:rPr>
              <a:t>If you are planning to go on holiday you will need to: </a:t>
            </a:r>
          </a:p>
          <a:p>
            <a:pPr marL="285750" indent="-285750">
              <a:buFont typeface="Arial" panose="020B0604020202020204" pitchFamily="34" charset="0"/>
              <a:buChar char="•"/>
            </a:pPr>
            <a:r>
              <a:rPr lang="en-GB" dirty="0">
                <a:ea typeface="Times New Roman" panose="02020603050405020304" pitchFamily="18" charset="0"/>
              </a:rPr>
              <a:t>Contact your Consultant and the payroll team (</a:t>
            </a:r>
            <a:r>
              <a:rPr lang="en-GB" dirty="0">
                <a:ea typeface="Times New Roman" panose="02020603050405020304" pitchFamily="18" charset="0"/>
                <a:hlinkClick r:id="rId5"/>
              </a:rPr>
              <a:t>timesheet@cherryprofessional.co.uk</a:t>
            </a:r>
            <a:r>
              <a:rPr lang="en-GB" dirty="0">
                <a:ea typeface="Times New Roman" panose="02020603050405020304" pitchFamily="18" charset="0"/>
              </a:rPr>
              <a:t>) at Cherry Professional </a:t>
            </a:r>
            <a:r>
              <a:rPr lang="en-GB" sz="1800" dirty="0">
                <a:effectLst/>
                <a:ea typeface="Times New Roman" panose="02020603050405020304" pitchFamily="18" charset="0"/>
              </a:rPr>
              <a:t>to let them know when you will be away. </a:t>
            </a:r>
          </a:p>
          <a:p>
            <a:pPr marL="285750" indent="-285750">
              <a:buFont typeface="Arial" panose="020B0604020202020204" pitchFamily="34" charset="0"/>
              <a:buChar char="•"/>
            </a:pPr>
            <a:r>
              <a:rPr lang="en-GB" sz="1800" dirty="0">
                <a:effectLst/>
                <a:ea typeface="Times New Roman" panose="02020603050405020304" pitchFamily="18" charset="0"/>
              </a:rPr>
              <a:t>You will also need to let your line manager at the client site know, and they can authorise you to take time off</a:t>
            </a:r>
          </a:p>
          <a:p>
            <a:endParaRPr lang="en-GB" dirty="0">
              <a:ea typeface="Times New Roman" panose="02020603050405020304" pitchFamily="18" charset="0"/>
            </a:endParaRPr>
          </a:p>
          <a:p>
            <a:r>
              <a:rPr lang="en-GB" sz="1800" dirty="0">
                <a:effectLst/>
                <a:ea typeface="Times New Roman" panose="02020603050405020304" pitchFamily="18" charset="0"/>
              </a:rPr>
              <a:t>If you want to take accrued holiday pay you will need to email </a:t>
            </a:r>
            <a:r>
              <a:rPr lang="en-GB" sz="1800" dirty="0">
                <a:effectLst/>
                <a:ea typeface="Times New Roman" panose="02020603050405020304" pitchFamily="18" charset="0"/>
                <a:hlinkClick r:id="rId5"/>
              </a:rPr>
              <a:t>timesheet@cherryprofessional.co.uk</a:t>
            </a:r>
            <a:r>
              <a:rPr lang="en-GB" sz="1800" dirty="0">
                <a:effectLst/>
                <a:ea typeface="Times New Roman" panose="02020603050405020304" pitchFamily="18" charset="0"/>
              </a:rPr>
              <a:t> to request this. </a:t>
            </a:r>
          </a:p>
          <a:p>
            <a:r>
              <a:rPr lang="en-GB" sz="1800" dirty="0">
                <a:effectLst/>
                <a:ea typeface="Times New Roman" panose="02020603050405020304" pitchFamily="18" charset="0"/>
              </a:rPr>
              <a:t> </a:t>
            </a:r>
          </a:p>
          <a:p>
            <a:r>
              <a:rPr lang="en-GB" sz="1800" b="1" dirty="0">
                <a:effectLst/>
                <a:ea typeface="Times New Roman" panose="02020603050405020304" pitchFamily="18" charset="0"/>
              </a:rPr>
              <a:t>How many days holiday pay do I get and how do I know how much holiday pay I have accrued?  </a:t>
            </a:r>
            <a:endParaRPr lang="en-GB" sz="1800" dirty="0">
              <a:effectLst/>
              <a:ea typeface="Times New Roman" panose="02020603050405020304" pitchFamily="18" charset="0"/>
            </a:endParaRPr>
          </a:p>
          <a:p>
            <a:r>
              <a:rPr lang="en-GB" sz="1800" dirty="0">
                <a:effectLst/>
                <a:ea typeface="Times New Roman" panose="02020603050405020304" pitchFamily="18" charset="0"/>
              </a:rPr>
              <a:t>You get a full time equivalent of 28 days per year; this will be pro-rata depending on how many hours you have worked and how long you have been there.  The longer you work the more you accrue. Bank holidays form part of your accrual and need to be requested also. </a:t>
            </a:r>
          </a:p>
          <a:p>
            <a:endParaRPr lang="en-GB" dirty="0">
              <a:ea typeface="Times New Roman" panose="02020603050405020304" pitchFamily="18" charset="0"/>
            </a:endParaRPr>
          </a:p>
          <a:p>
            <a:r>
              <a:rPr lang="en-GB" sz="1800" dirty="0">
                <a:effectLst/>
                <a:ea typeface="Times New Roman" panose="02020603050405020304" pitchFamily="18" charset="0"/>
              </a:rPr>
              <a:t>If you want to know how many days you have accrued please call your contact at Cherry Professional.</a:t>
            </a:r>
          </a:p>
          <a:p>
            <a:r>
              <a:rPr lang="en-GB" sz="1800" b="1" dirty="0">
                <a:effectLst/>
                <a:ea typeface="Times New Roman" panose="02020603050405020304" pitchFamily="18" charset="0"/>
              </a:rPr>
              <a:t> </a:t>
            </a:r>
            <a:endParaRPr lang="en-GB" sz="1800" dirty="0">
              <a:effectLst/>
              <a:ea typeface="Times New Roman" panose="02020603050405020304" pitchFamily="18" charset="0"/>
            </a:endParaRPr>
          </a:p>
          <a:p>
            <a:r>
              <a:rPr lang="en-GB" sz="1800" b="1" dirty="0">
                <a:effectLst/>
                <a:ea typeface="Times New Roman" panose="02020603050405020304" pitchFamily="18" charset="0"/>
              </a:rPr>
              <a:t>What if I am taking unpaid holiday?</a:t>
            </a:r>
            <a:endParaRPr lang="en-GB" sz="1800" dirty="0">
              <a:effectLst/>
              <a:ea typeface="Times New Roman" panose="02020603050405020304" pitchFamily="18" charset="0"/>
            </a:endParaRPr>
          </a:p>
          <a:p>
            <a:r>
              <a:rPr lang="en-GB" sz="1800" dirty="0">
                <a:effectLst/>
                <a:ea typeface="Times New Roman" panose="02020603050405020304" pitchFamily="18" charset="0"/>
              </a:rPr>
              <a:t>If you have just started a contract and have not yet accrued any holiday, but have been authorised to take days off, you simply email </a:t>
            </a:r>
            <a:r>
              <a:rPr lang="en-GB" sz="1800" dirty="0">
                <a:effectLst/>
                <a:ea typeface="Times New Roman" panose="02020603050405020304" pitchFamily="18" charset="0"/>
                <a:hlinkClick r:id="rId5"/>
              </a:rPr>
              <a:t>timesheet@cherryprofessional.co.uk</a:t>
            </a:r>
            <a:r>
              <a:rPr lang="en-GB" sz="1800" dirty="0">
                <a:effectLst/>
                <a:ea typeface="Times New Roman" panose="02020603050405020304" pitchFamily="18" charset="0"/>
              </a:rPr>
              <a:t> and request this. </a:t>
            </a:r>
          </a:p>
        </p:txBody>
      </p:sp>
    </p:spTree>
    <p:extLst>
      <p:ext uri="{BB962C8B-B14F-4D97-AF65-F5344CB8AC3E}">
        <p14:creationId xmlns:p14="http://schemas.microsoft.com/office/powerpoint/2010/main" val="164016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36141" cy="6729413"/>
          </a:xfrm>
        </p:spPr>
      </p:pic>
      <p:sp>
        <p:nvSpPr>
          <p:cNvPr id="2" name="Title 1"/>
          <p:cNvSpPr>
            <a:spLocks noGrp="1"/>
          </p:cNvSpPr>
          <p:nvPr>
            <p:ph type="title"/>
          </p:nvPr>
        </p:nvSpPr>
        <p:spPr>
          <a:xfrm>
            <a:off x="6329362" y="454421"/>
            <a:ext cx="5448789" cy="5949157"/>
          </a:xfrm>
        </p:spPr>
        <p:txBody>
          <a:bodyPr/>
          <a:lstStyle/>
          <a:p>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250" y="6103732"/>
            <a:ext cx="2162556" cy="499872"/>
          </a:xfrm>
          <a:prstGeom prst="rect">
            <a:avLst/>
          </a:prstGeom>
        </p:spPr>
      </p:pic>
      <p:sp>
        <p:nvSpPr>
          <p:cNvPr id="3" name="TextBox 2">
            <a:extLst>
              <a:ext uri="{FF2B5EF4-FFF2-40B4-BE49-F238E27FC236}">
                <a16:creationId xmlns:a16="http://schemas.microsoft.com/office/drawing/2014/main" id="{4DF1FC21-2F5A-4266-B7A4-9EEAE8D50627}"/>
              </a:ext>
            </a:extLst>
          </p:cNvPr>
          <p:cNvSpPr txBox="1"/>
          <p:nvPr/>
        </p:nvSpPr>
        <p:spPr>
          <a:xfrm>
            <a:off x="569843" y="454421"/>
            <a:ext cx="10243931" cy="3693319"/>
          </a:xfrm>
          <a:prstGeom prst="rect">
            <a:avLst/>
          </a:prstGeom>
          <a:noFill/>
        </p:spPr>
        <p:txBody>
          <a:bodyPr wrap="square" rtlCol="0">
            <a:spAutoFit/>
          </a:bodyPr>
          <a:lstStyle/>
          <a:p>
            <a:r>
              <a:rPr lang="en-GB" sz="1800" b="1" dirty="0">
                <a:effectLst/>
                <a:ea typeface="Times New Roman" panose="02020603050405020304" pitchFamily="18" charset="0"/>
              </a:rPr>
              <a:t>When does the holiday year begin / end and what happens if I do not use all my holidays?</a:t>
            </a:r>
            <a:endParaRPr lang="en-GB" sz="1800" dirty="0">
              <a:effectLst/>
              <a:ea typeface="Times New Roman" panose="02020603050405020304" pitchFamily="18" charset="0"/>
            </a:endParaRPr>
          </a:p>
          <a:p>
            <a:endParaRPr lang="en-GB" sz="1800" dirty="0">
              <a:effectLst/>
              <a:ea typeface="Times New Roman" panose="02020603050405020304" pitchFamily="18" charset="0"/>
            </a:endParaRPr>
          </a:p>
          <a:p>
            <a:r>
              <a:rPr lang="en-GB" sz="1800" dirty="0">
                <a:effectLst/>
                <a:ea typeface="Times New Roman" panose="02020603050405020304" pitchFamily="18" charset="0"/>
              </a:rPr>
              <a:t>Your holiday year begins from the day that you start your temporary contract.  You have 12 months in order to use your holiday entitlement.  On the 1 year anniversary of your contract start date your holidays will go back to zero and the new holiday year will begin, it is therefore important that you take your accrued holidays within the 12 months as any that were not taken will be lost.    </a:t>
            </a:r>
          </a:p>
          <a:p>
            <a:r>
              <a:rPr lang="en-GB" sz="1800" b="1" dirty="0">
                <a:effectLst/>
                <a:ea typeface="Times New Roman" panose="02020603050405020304" pitchFamily="18" charset="0"/>
              </a:rPr>
              <a:t> </a:t>
            </a:r>
            <a:endParaRPr lang="en-GB" sz="1800" dirty="0">
              <a:effectLst/>
              <a:ea typeface="Times New Roman" panose="02020603050405020304" pitchFamily="18" charset="0"/>
            </a:endParaRPr>
          </a:p>
          <a:p>
            <a:r>
              <a:rPr lang="en-GB" sz="1800" b="1" dirty="0">
                <a:effectLst/>
                <a:ea typeface="Times New Roman" panose="02020603050405020304" pitchFamily="18" charset="0"/>
              </a:rPr>
              <a:t>What happens to my accrued holiday pay when I finish working at the company?</a:t>
            </a:r>
            <a:r>
              <a:rPr lang="en-GB" sz="1800" dirty="0">
                <a:effectLst/>
                <a:ea typeface="Times New Roman" panose="02020603050405020304" pitchFamily="18" charset="0"/>
              </a:rPr>
              <a:t> </a:t>
            </a:r>
          </a:p>
          <a:p>
            <a:endParaRPr lang="en-GB" dirty="0">
              <a:ea typeface="Times New Roman" panose="02020603050405020304" pitchFamily="18" charset="0"/>
            </a:endParaRPr>
          </a:p>
          <a:p>
            <a:r>
              <a:rPr lang="en-GB" b="0" i="0" dirty="0">
                <a:solidFill>
                  <a:srgbClr val="201F1E"/>
                </a:solidFill>
                <a:effectLst/>
                <a:latin typeface="Calibri" panose="020F0502020204030204" pitchFamily="34" charset="0"/>
              </a:rPr>
              <a:t>If you finish your assignment we will request your accrued holiday and P45 the week after your final timesheet has been processed. Please note you must claim back your holiday pay before the 1 year anniversary of your start date otherwise you will lose it.</a:t>
            </a:r>
            <a:endParaRPr lang="en-GB" sz="1800" dirty="0">
              <a:effectLst/>
              <a:ea typeface="Times New Roman" panose="02020603050405020304" pitchFamily="18" charset="0"/>
            </a:endParaRPr>
          </a:p>
          <a:p>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95109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698796" cy="6858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204" y="0"/>
            <a:ext cx="9698796"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3084" y="6089652"/>
            <a:ext cx="2162556" cy="499872"/>
          </a:xfrm>
          <a:prstGeom prst="rect">
            <a:avLst/>
          </a:prstGeom>
        </p:spPr>
      </p:pic>
      <p:sp>
        <p:nvSpPr>
          <p:cNvPr id="8" name="TextBox 7">
            <a:extLst>
              <a:ext uri="{FF2B5EF4-FFF2-40B4-BE49-F238E27FC236}">
                <a16:creationId xmlns:a16="http://schemas.microsoft.com/office/drawing/2014/main" id="{BAAF52E7-3B95-4D78-B81B-111B7B959B1F}"/>
              </a:ext>
            </a:extLst>
          </p:cNvPr>
          <p:cNvSpPr txBox="1"/>
          <p:nvPr/>
        </p:nvSpPr>
        <p:spPr>
          <a:xfrm>
            <a:off x="561939" y="628252"/>
            <a:ext cx="10927695" cy="4524315"/>
          </a:xfrm>
          <a:prstGeom prst="rect">
            <a:avLst/>
          </a:prstGeom>
          <a:noFill/>
        </p:spPr>
        <p:txBody>
          <a:bodyPr wrap="square">
            <a:spAutoFit/>
          </a:bodyPr>
          <a:lstStyle/>
          <a:p>
            <a:r>
              <a:rPr lang="en-GB" sz="1800" b="1" dirty="0">
                <a:effectLst/>
                <a:ea typeface="Times New Roman" panose="02020603050405020304" pitchFamily="18" charset="0"/>
              </a:rPr>
              <a:t>How will Auto enrolment affect me? </a:t>
            </a:r>
          </a:p>
          <a:p>
            <a:endParaRPr lang="en-GB" sz="1800" dirty="0">
              <a:effectLst/>
              <a:ea typeface="Times New Roman" panose="02020603050405020304" pitchFamily="18" charset="0"/>
            </a:endParaRPr>
          </a:p>
          <a:p>
            <a:r>
              <a:rPr lang="en-GB" sz="1800" dirty="0">
                <a:effectLst/>
                <a:ea typeface="Times New Roman" panose="02020603050405020304" pitchFamily="18" charset="0"/>
              </a:rPr>
              <a:t>All temporary employees working for Cherry Professional Ltd will be enrolled into a workplace pension scheme if they;</a:t>
            </a:r>
          </a:p>
          <a:p>
            <a:r>
              <a:rPr lang="en-GB" sz="1800" dirty="0">
                <a:effectLst/>
                <a:ea typeface="Times New Roman" panose="02020603050405020304" pitchFamily="18" charset="0"/>
              </a:rPr>
              <a:t>• Earn over £10,000 per annum (equivalent to £833 per month);</a:t>
            </a:r>
          </a:p>
          <a:p>
            <a:r>
              <a:rPr lang="en-GB" sz="1800" dirty="0">
                <a:effectLst/>
                <a:ea typeface="Times New Roman" panose="02020603050405020304" pitchFamily="18" charset="0"/>
              </a:rPr>
              <a:t>• Are aged 22 or over; and</a:t>
            </a:r>
          </a:p>
          <a:p>
            <a:r>
              <a:rPr lang="en-GB" sz="1800" dirty="0">
                <a:effectLst/>
                <a:ea typeface="Times New Roman" panose="02020603050405020304" pitchFamily="18" charset="0"/>
              </a:rPr>
              <a:t>• Are under state pension age.</a:t>
            </a:r>
          </a:p>
          <a:p>
            <a:r>
              <a:rPr lang="en-GB" sz="1800" dirty="0">
                <a:effectLst/>
                <a:ea typeface="Times New Roman" panose="02020603050405020304" pitchFamily="18" charset="0"/>
              </a:rPr>
              <a:t> </a:t>
            </a:r>
          </a:p>
          <a:p>
            <a:r>
              <a:rPr lang="en-GB" sz="1800" dirty="0">
                <a:effectLst/>
                <a:ea typeface="Times New Roman" panose="02020603050405020304" pitchFamily="18" charset="0"/>
              </a:rPr>
              <a:t>However, Cherry Professional Ltd will postpone the automatic enrolment of new starters into the pension scheme for a period of 3 months. Our pension provider is NOW Pension and you can obtain more information via their website </a:t>
            </a:r>
            <a:r>
              <a:rPr lang="en-GB" sz="1800" u="sng" dirty="0">
                <a:solidFill>
                  <a:srgbClr val="FF0000"/>
                </a:solidFill>
                <a:effectLst/>
                <a:ea typeface="Times New Roman" panose="02020603050405020304" pitchFamily="18" charset="0"/>
                <a:hlinkClick r:id="rId5"/>
              </a:rPr>
              <a:t>www.nowpensions.com</a:t>
            </a:r>
            <a:endParaRPr lang="en-GB" sz="1800" dirty="0">
              <a:effectLst/>
              <a:ea typeface="Times New Roman" panose="02020603050405020304" pitchFamily="18" charset="0"/>
            </a:endParaRPr>
          </a:p>
          <a:p>
            <a:r>
              <a:rPr lang="en-GB" sz="1800" dirty="0">
                <a:effectLst/>
                <a:ea typeface="Times New Roman" panose="02020603050405020304" pitchFamily="18" charset="0"/>
              </a:rPr>
              <a:t> </a:t>
            </a:r>
          </a:p>
          <a:p>
            <a:r>
              <a:rPr lang="en-GB" sz="1800" b="1" dirty="0">
                <a:effectLst/>
                <a:ea typeface="Times New Roman" panose="02020603050405020304" pitchFamily="18" charset="0"/>
              </a:rPr>
              <a:t>When will I get information from NOW Pension re: Auto enrolment?</a:t>
            </a:r>
            <a:endParaRPr lang="en-GB" sz="1800" dirty="0">
              <a:effectLst/>
              <a:ea typeface="Times New Roman" panose="02020603050405020304" pitchFamily="18" charset="0"/>
            </a:endParaRPr>
          </a:p>
          <a:p>
            <a:r>
              <a:rPr lang="en-GB" sz="1800" dirty="0">
                <a:effectLst/>
                <a:ea typeface="Times New Roman" panose="02020603050405020304" pitchFamily="18" charset="0"/>
              </a:rPr>
              <a:t>Following your first week of working as a temp, postponement notices or auto enrolment communications will be emailed directly to you.</a:t>
            </a:r>
          </a:p>
          <a:p>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80004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36141" cy="6729413"/>
          </a:xfrm>
        </p:spPr>
      </p:pic>
      <p:sp>
        <p:nvSpPr>
          <p:cNvPr id="2" name="Title 1"/>
          <p:cNvSpPr>
            <a:spLocks noGrp="1"/>
          </p:cNvSpPr>
          <p:nvPr>
            <p:ph type="title"/>
          </p:nvPr>
        </p:nvSpPr>
        <p:spPr>
          <a:xfrm>
            <a:off x="6329362" y="454421"/>
            <a:ext cx="5448789" cy="5949157"/>
          </a:xfrm>
        </p:spPr>
        <p:txBody>
          <a:bodyPr/>
          <a:lstStyle/>
          <a:p>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250" y="6103732"/>
            <a:ext cx="2162556" cy="499872"/>
          </a:xfrm>
          <a:prstGeom prst="rect">
            <a:avLst/>
          </a:prstGeom>
        </p:spPr>
      </p:pic>
      <p:sp>
        <p:nvSpPr>
          <p:cNvPr id="3" name="TextBox 2">
            <a:extLst>
              <a:ext uri="{FF2B5EF4-FFF2-40B4-BE49-F238E27FC236}">
                <a16:creationId xmlns:a16="http://schemas.microsoft.com/office/drawing/2014/main" id="{4DF1FC21-2F5A-4266-B7A4-9EEAE8D50627}"/>
              </a:ext>
            </a:extLst>
          </p:cNvPr>
          <p:cNvSpPr txBox="1"/>
          <p:nvPr/>
        </p:nvSpPr>
        <p:spPr>
          <a:xfrm>
            <a:off x="569843" y="454421"/>
            <a:ext cx="10243931" cy="5909310"/>
          </a:xfrm>
          <a:prstGeom prst="rect">
            <a:avLst/>
          </a:prstGeom>
          <a:noFill/>
        </p:spPr>
        <p:txBody>
          <a:bodyPr wrap="square" rtlCol="0">
            <a:spAutoFit/>
          </a:bodyPr>
          <a:lstStyle/>
          <a:p>
            <a:r>
              <a:rPr lang="en-GB" sz="1800" b="1" dirty="0">
                <a:effectLst/>
                <a:ea typeface="Times New Roman" panose="02020603050405020304" pitchFamily="18" charset="0"/>
              </a:rPr>
              <a:t>What if I am sick or unable to go to work?</a:t>
            </a:r>
            <a:endParaRPr lang="en-GB" sz="1800" dirty="0">
              <a:effectLst/>
              <a:ea typeface="Times New Roman" panose="02020603050405020304" pitchFamily="18" charset="0"/>
            </a:endParaRPr>
          </a:p>
          <a:p>
            <a:endParaRPr lang="en-GB" sz="1800" dirty="0">
              <a:effectLst/>
              <a:ea typeface="Times New Roman" panose="02020603050405020304" pitchFamily="18" charset="0"/>
            </a:endParaRPr>
          </a:p>
          <a:p>
            <a:r>
              <a:rPr lang="en-GB" sz="1800" dirty="0">
                <a:effectLst/>
                <a:ea typeface="Times New Roman" panose="02020603050405020304" pitchFamily="18" charset="0"/>
              </a:rPr>
              <a:t>You must call into our office on 0115 922 2240 before 9am to inform Cherry Professional of your reason of absence, if this lasts for more than one day you must call in each day.</a:t>
            </a:r>
          </a:p>
          <a:p>
            <a:endParaRPr lang="en-GB" sz="1800" b="1" dirty="0">
              <a:effectLst/>
              <a:ea typeface="Times New Roman" panose="02020603050405020304" pitchFamily="18" charset="0"/>
            </a:endParaRPr>
          </a:p>
          <a:p>
            <a:r>
              <a:rPr lang="en-GB" sz="1800" b="1" dirty="0">
                <a:effectLst/>
                <a:ea typeface="Times New Roman" panose="02020603050405020304" pitchFamily="18" charset="0"/>
              </a:rPr>
              <a:t>When will you send my P45?</a:t>
            </a:r>
            <a:endParaRPr lang="en-GB" sz="1800" dirty="0">
              <a:effectLst/>
              <a:ea typeface="Times New Roman" panose="02020603050405020304" pitchFamily="18" charset="0"/>
            </a:endParaRPr>
          </a:p>
          <a:p>
            <a:endParaRPr lang="en-GB" sz="1800" dirty="0">
              <a:effectLst/>
              <a:ea typeface="Times New Roman" panose="02020603050405020304" pitchFamily="18" charset="0"/>
            </a:endParaRPr>
          </a:p>
          <a:p>
            <a:r>
              <a:rPr lang="en-GB" sz="1800" dirty="0">
                <a:effectLst/>
                <a:ea typeface="Times New Roman" panose="02020603050405020304" pitchFamily="18" charset="0"/>
              </a:rPr>
              <a:t>Upon finishing your contract it is up to you to request when you would like your P45 (as many people will be going onto work in other roles for us they will not need to request their P45). If you do not request your P45 it will automatically be issued 8 weeks after you finish your last assignment.</a:t>
            </a:r>
          </a:p>
          <a:p>
            <a:r>
              <a:rPr lang="en-GB" sz="1800" dirty="0">
                <a:solidFill>
                  <a:srgbClr val="FF00FF"/>
                </a:solidFill>
                <a:effectLst/>
                <a:ea typeface="Times New Roman" panose="02020603050405020304" pitchFamily="18" charset="0"/>
              </a:rPr>
              <a:t> </a:t>
            </a:r>
            <a:endParaRPr lang="en-GB" sz="1800" dirty="0">
              <a:effectLst/>
              <a:ea typeface="Times New Roman" panose="02020603050405020304" pitchFamily="18" charset="0"/>
            </a:endParaRPr>
          </a:p>
          <a:p>
            <a:r>
              <a:rPr lang="en-GB" sz="1800" b="1" dirty="0">
                <a:effectLst/>
                <a:ea typeface="Times New Roman" panose="02020603050405020304" pitchFamily="18" charset="0"/>
              </a:rPr>
              <a:t>Who should I call regarding general payroll queries?</a:t>
            </a:r>
            <a:endParaRPr lang="en-GB" sz="1800" dirty="0">
              <a:effectLst/>
              <a:ea typeface="Times New Roman" panose="02020603050405020304" pitchFamily="18" charset="0"/>
            </a:endParaRPr>
          </a:p>
          <a:p>
            <a:r>
              <a:rPr lang="en-GB" sz="1800" dirty="0">
                <a:effectLst/>
                <a:ea typeface="Times New Roman" panose="02020603050405020304" pitchFamily="18" charset="0"/>
              </a:rPr>
              <a:t>If you have any general payroll queries please contact our payroll team at Simplicity on 01594 372112 during working hours.</a:t>
            </a:r>
          </a:p>
          <a:p>
            <a:r>
              <a:rPr lang="en-GB" sz="1800" b="1" u="none" strike="noStrike" dirty="0">
                <a:effectLst/>
                <a:ea typeface="Times New Roman" panose="02020603050405020304" pitchFamily="18" charset="0"/>
              </a:rPr>
              <a:t> </a:t>
            </a:r>
            <a:endParaRPr lang="en-GB" sz="1800" dirty="0">
              <a:effectLst/>
              <a:ea typeface="Times New Roman" panose="02020603050405020304" pitchFamily="18" charset="0"/>
            </a:endParaRPr>
          </a:p>
          <a:p>
            <a:r>
              <a:rPr lang="en-GB" sz="1800" b="1" u="sng" dirty="0">
                <a:effectLst/>
                <a:ea typeface="Times New Roman" panose="02020603050405020304" pitchFamily="18" charset="0"/>
              </a:rPr>
              <a:t>Working Time Directive</a:t>
            </a:r>
            <a:endParaRPr lang="en-GB" sz="1800" dirty="0">
              <a:effectLst/>
              <a:ea typeface="Times New Roman" panose="02020603050405020304" pitchFamily="18" charset="0"/>
            </a:endParaRPr>
          </a:p>
          <a:p>
            <a:r>
              <a:rPr lang="en-GB" sz="1800" b="1" u="none" strike="noStrike" dirty="0">
                <a:effectLst/>
                <a:ea typeface="Times New Roman" panose="02020603050405020304" pitchFamily="18" charset="0"/>
              </a:rPr>
              <a:t> </a:t>
            </a:r>
            <a:endParaRPr lang="en-GB" sz="1800" dirty="0">
              <a:effectLst/>
              <a:ea typeface="Times New Roman" panose="02020603050405020304" pitchFamily="18" charset="0"/>
            </a:endParaRPr>
          </a:p>
          <a:p>
            <a:r>
              <a:rPr lang="en-GB" sz="1800" dirty="0">
                <a:effectLst/>
                <a:ea typeface="Times New Roman" panose="02020603050405020304" pitchFamily="18" charset="0"/>
              </a:rPr>
              <a:t>In order for us to comply with current legislation it is important that you call to inform us if you expect to be working in excess of 48 hours in any week.  We will need written consent from you that you will be working in excess of the 48 hour working time directive guidelines.</a:t>
            </a:r>
          </a:p>
          <a:p>
            <a:endParaRPr lang="en-GB" dirty="0"/>
          </a:p>
        </p:txBody>
      </p:sp>
    </p:spTree>
    <p:extLst>
      <p:ext uri="{BB962C8B-B14F-4D97-AF65-F5344CB8AC3E}">
        <p14:creationId xmlns:p14="http://schemas.microsoft.com/office/powerpoint/2010/main" val="2031682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erson xmlns="a38768b7-13df-4898-8653-9bfd8d3155e0">
      <UserInfo>
        <DisplayName/>
        <AccountId xsi:nil="true"/>
        <AccountType/>
      </UserInfo>
    </Person>
    <Link xmlns="a38768b7-13df-4898-8653-9bfd8d3155e0">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003669E557E14BB37CBB765AAF2400" ma:contentTypeVersion="15" ma:contentTypeDescription="Create a new document." ma:contentTypeScope="" ma:versionID="3d40cfad49a880ba3020871aa443a432">
  <xsd:schema xmlns:xsd="http://www.w3.org/2001/XMLSchema" xmlns:xs="http://www.w3.org/2001/XMLSchema" xmlns:p="http://schemas.microsoft.com/office/2006/metadata/properties" xmlns:ns2="fff125cd-9502-49c4-a9d6-2074eb194fbd" xmlns:ns3="a38768b7-13df-4898-8653-9bfd8d3155e0" targetNamespace="http://schemas.microsoft.com/office/2006/metadata/properties" ma:root="true" ma:fieldsID="4400c8b5d3479eebcde16e73889315b6" ns2:_="" ns3:_="">
    <xsd:import namespace="fff125cd-9502-49c4-a9d6-2074eb194fbd"/>
    <xsd:import namespace="a38768b7-13df-4898-8653-9bfd8d3155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Person" minOccurs="0"/>
                <xsd:element ref="ns3:Link"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125cd-9502-49c4-a9d6-2074eb194f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8768b7-13df-4898-8653-9bfd8d3155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Person" ma:index="1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nk" ma:index="1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5E2C4-4EA8-4989-A6F8-FA292C22C197}">
  <ds:schemaRefs>
    <ds:schemaRef ds:uri="http://schemas.microsoft.com/sharepoint/v3/contenttype/forms"/>
  </ds:schemaRefs>
</ds:datastoreItem>
</file>

<file path=customXml/itemProps2.xml><?xml version="1.0" encoding="utf-8"?>
<ds:datastoreItem xmlns:ds="http://schemas.openxmlformats.org/officeDocument/2006/customXml" ds:itemID="{BD38346D-A7A4-4066-915D-3F323F77E2CC}">
  <ds:schemaRefs>
    <ds:schemaRef ds:uri="http://schemas.microsoft.com/office/2006/metadata/properties"/>
    <ds:schemaRef ds:uri="http://schemas.microsoft.com/office/infopath/2007/PartnerControls"/>
    <ds:schemaRef ds:uri="a38768b7-13df-4898-8653-9bfd8d3155e0"/>
  </ds:schemaRefs>
</ds:datastoreItem>
</file>

<file path=customXml/itemProps3.xml><?xml version="1.0" encoding="utf-8"?>
<ds:datastoreItem xmlns:ds="http://schemas.openxmlformats.org/officeDocument/2006/customXml" ds:itemID="{F0D21EC0-3F3B-44D4-AB06-B34F648CA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125cd-9502-49c4-a9d6-2074eb194fbd"/>
    <ds:schemaRef ds:uri="a38768b7-13df-4898-8653-9bfd8d315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TotalTime>
  <Words>1057</Words>
  <Application>Microsoft Office PowerPoint</Application>
  <PresentationFormat>Widescreen</PresentationFormat>
  <Paragraphs>66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Aktiv Grotesk Trial Thin</vt:lpstr>
      <vt:lpstr>Arial</vt:lpstr>
      <vt:lpstr>Calibri</vt:lpstr>
      <vt:lpstr>Calibri Light</vt:lpstr>
      <vt:lpstr>Office Theme</vt:lpstr>
      <vt:lpstr>PowerPoint Presentation</vt:lpstr>
      <vt:lpstr> </vt:lpstr>
      <vt:lpstr>PowerPoint Presentation</vt:lpstr>
      <vt:lpstr>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HANDLEY</dc:creator>
  <cp:lastModifiedBy>Sarah Gibson</cp:lastModifiedBy>
  <cp:revision>34</cp:revision>
  <dcterms:created xsi:type="dcterms:W3CDTF">2018-08-16T14:17:15Z</dcterms:created>
  <dcterms:modified xsi:type="dcterms:W3CDTF">2021-06-28T12:14:26Z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0x01010059003669E557E14BB37CBB765AAF2400</vt:lpwstr>
  </property>
</Properties>
</file>